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  <p:sldId id="286" r:id="rId6"/>
    <p:sldId id="261" r:id="rId7"/>
    <p:sldId id="266" r:id="rId8"/>
    <p:sldId id="285" r:id="rId9"/>
    <p:sldId id="282" r:id="rId10"/>
    <p:sldId id="275" r:id="rId11"/>
    <p:sldId id="276" r:id="rId12"/>
    <p:sldId id="274" r:id="rId13"/>
    <p:sldId id="288" r:id="rId14"/>
    <p:sldId id="278" r:id="rId15"/>
    <p:sldId id="287" r:id="rId16"/>
    <p:sldId id="267" r:id="rId17"/>
    <p:sldId id="280" r:id="rId18"/>
    <p:sldId id="279" r:id="rId19"/>
    <p:sldId id="283" r:id="rId20"/>
    <p:sldId id="263" r:id="rId21"/>
    <p:sldId id="269" r:id="rId22"/>
    <p:sldId id="270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229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23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00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03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02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587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46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409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022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09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A8384-3564-4E00-8687-BE184AFE9097}" type="datetimeFigureOut">
              <a:rPr lang="en-GB" smtClean="0"/>
              <a:t>30/01/2020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706922-3579-4701-AF0A-DF0305E007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70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 notes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3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5"/>
          <a:stretch/>
        </p:blipFill>
        <p:spPr>
          <a:xfrm>
            <a:off x="1945105" y="1825625"/>
            <a:ext cx="7661433" cy="41810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376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667" y="1690688"/>
            <a:ext cx="5839087" cy="39090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2543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073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019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08" y="1825625"/>
            <a:ext cx="9968784" cy="4351338"/>
          </a:xfrm>
        </p:spPr>
      </p:pic>
    </p:spTree>
    <p:extLst>
      <p:ext uri="{BB962C8B-B14F-4D97-AF65-F5344CB8AC3E}">
        <p14:creationId xmlns:p14="http://schemas.microsoft.com/office/powerpoint/2010/main" val="923253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4" y="119180"/>
            <a:ext cx="11665323" cy="8255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170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49" y="395977"/>
            <a:ext cx="9303302" cy="6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6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192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636862" y="2008381"/>
            <a:ext cx="323044" cy="784947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838200" y="1832707"/>
            <a:ext cx="10515600" cy="45876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196564" y="2008381"/>
            <a:ext cx="533714" cy="300636"/>
          </a:xfrm>
          <a:prstGeom prst="rect">
            <a:avLst/>
          </a:prstGeom>
          <a:noFill/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405872" y="3439941"/>
            <a:ext cx="3660393" cy="444306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7171753" y="3551871"/>
            <a:ext cx="835987" cy="326767"/>
          </a:xfrm>
          <a:prstGeom prst="rect">
            <a:avLst/>
          </a:prstGeom>
          <a:noFill/>
          <a:ln w="952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8491460" y="3242046"/>
            <a:ext cx="352437" cy="358177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7907607" y="1841807"/>
            <a:ext cx="45719" cy="135815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1122974" y="1832706"/>
            <a:ext cx="64214" cy="199454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179414" y="3454076"/>
            <a:ext cx="1423764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2014538" y="2383020"/>
            <a:ext cx="802695" cy="41030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792628" y="1831452"/>
            <a:ext cx="45719" cy="1769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2110958" y="1831451"/>
            <a:ext cx="45719" cy="549798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200793" y="1831451"/>
            <a:ext cx="45719" cy="17693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2285633" y="2793328"/>
            <a:ext cx="1116351" cy="41030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2603178" y="3294642"/>
            <a:ext cx="802695" cy="41030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108209" y="1825649"/>
            <a:ext cx="4683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 smtClean="0">
                <a:solidFill>
                  <a:srgbClr val="0070C0"/>
                </a:solidFill>
              </a:rPr>
              <a:t>Roslin</a:t>
            </a:r>
            <a:endParaRPr lang="en-GB" sz="9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266" y="1985601"/>
            <a:ext cx="5469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FF0000"/>
                </a:solidFill>
              </a:rPr>
              <a:t>Ramsay</a:t>
            </a:r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266" y="2145553"/>
            <a:ext cx="6062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 smtClean="0">
                <a:solidFill>
                  <a:schemeClr val="accent6">
                    <a:lumMod val="50000"/>
                  </a:schemeClr>
                </a:solidFill>
              </a:rPr>
              <a:t>Burghlee</a:t>
            </a:r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5448" y="2311064"/>
            <a:ext cx="7505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7030A0"/>
                </a:solidFill>
              </a:rPr>
              <a:t>Bilston Glen</a:t>
            </a:r>
            <a:endParaRPr lang="en-GB" sz="900" dirty="0">
              <a:solidFill>
                <a:srgbClr val="7030A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79414" y="3781533"/>
            <a:ext cx="2222570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1964145" y="2541896"/>
            <a:ext cx="54765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1868439" y="2545792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?</a:t>
            </a:r>
            <a:endParaRPr lang="en-GB" sz="900" dirty="0"/>
          </a:p>
        </p:txBody>
      </p:sp>
      <p:sp>
        <p:nvSpPr>
          <p:cNvPr id="31" name="Rectangle 30"/>
          <p:cNvSpPr/>
          <p:nvPr/>
        </p:nvSpPr>
        <p:spPr>
          <a:xfrm>
            <a:off x="4042832" y="1840049"/>
            <a:ext cx="3782044" cy="300636"/>
          </a:xfrm>
          <a:prstGeom prst="rect">
            <a:avLst/>
          </a:prstGeom>
          <a:noFill/>
          <a:ln w="952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26598" y="1789367"/>
            <a:ext cx="279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>
                <a:solidFill>
                  <a:schemeClr val="accent4">
                    <a:lumMod val="75000"/>
                  </a:schemeClr>
                </a:solidFill>
              </a:rPr>
              <a:t>Shallow workings (</a:t>
            </a:r>
            <a:r>
              <a:rPr lang="en-GB" sz="900" dirty="0" err="1" smtClean="0">
                <a:solidFill>
                  <a:schemeClr val="accent4">
                    <a:lumMod val="75000"/>
                  </a:schemeClr>
                </a:solidFill>
              </a:rPr>
              <a:t>Whithill</a:t>
            </a:r>
            <a:r>
              <a:rPr lang="en-GB" sz="900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GB" sz="900" dirty="0" err="1" smtClean="0">
                <a:solidFill>
                  <a:schemeClr val="accent4">
                    <a:lumMod val="75000"/>
                  </a:schemeClr>
                </a:solidFill>
              </a:rPr>
              <a:t>Polton</a:t>
            </a:r>
            <a:r>
              <a:rPr lang="en-GB" sz="900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GB" sz="900" dirty="0" err="1" smtClean="0">
                <a:solidFill>
                  <a:schemeClr val="accent4">
                    <a:lumMod val="75000"/>
                  </a:schemeClr>
                </a:solidFill>
              </a:rPr>
              <a:t>Glenesk</a:t>
            </a:r>
            <a:r>
              <a:rPr lang="en-GB" sz="900" dirty="0" smtClean="0">
                <a:solidFill>
                  <a:schemeClr val="accent4">
                    <a:lumMod val="75000"/>
                  </a:schemeClr>
                </a:solidFill>
              </a:rPr>
              <a:t>, </a:t>
            </a:r>
            <a:r>
              <a:rPr lang="en-GB" sz="900" dirty="0" err="1" smtClean="0">
                <a:solidFill>
                  <a:schemeClr val="accent4">
                    <a:lumMod val="75000"/>
                  </a:schemeClr>
                </a:solidFill>
              </a:rPr>
              <a:t>Eldindean</a:t>
            </a:r>
            <a:r>
              <a:rPr lang="en-GB" sz="900" dirty="0" smtClean="0">
                <a:solidFill>
                  <a:schemeClr val="accent4">
                    <a:lumMod val="75000"/>
                  </a:schemeClr>
                </a:solidFill>
              </a:rPr>
              <a:t>, Dalhousie, </a:t>
            </a:r>
            <a:r>
              <a:rPr lang="en-GB" sz="900" dirty="0" err="1" smtClean="0">
                <a:solidFill>
                  <a:schemeClr val="accent4">
                    <a:lumMod val="75000"/>
                  </a:schemeClr>
                </a:solidFill>
              </a:rPr>
              <a:t>Alkaiden</a:t>
            </a:r>
            <a:r>
              <a:rPr lang="en-GB" sz="900" dirty="0" smtClean="0">
                <a:solidFill>
                  <a:schemeClr val="accent4">
                    <a:lumMod val="75000"/>
                  </a:schemeClr>
                </a:solidFill>
              </a:rPr>
              <a:t>…)</a:t>
            </a:r>
            <a:endParaRPr lang="en-GB" sz="9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46562" y="1511990"/>
            <a:ext cx="938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00B0F0"/>
                </a:solidFill>
              </a:rPr>
              <a:t>Discharge zones</a:t>
            </a:r>
            <a:endParaRPr lang="en-GB" sz="900" dirty="0">
              <a:solidFill>
                <a:srgbClr val="00B0F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36469" y="1403020"/>
            <a:ext cx="5549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00B0F0"/>
                </a:solidFill>
              </a:rPr>
              <a:t>Junkie’s</a:t>
            </a:r>
            <a:endParaRPr lang="en-GB" sz="900" dirty="0">
              <a:solidFill>
                <a:srgbClr val="00B0F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88097" y="1412185"/>
            <a:ext cx="5293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00B0F0"/>
                </a:solidFill>
              </a:rPr>
              <a:t>Bryan’s</a:t>
            </a:r>
            <a:endParaRPr lang="en-GB" sz="900" dirty="0">
              <a:solidFill>
                <a:srgbClr val="00B0F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98391" y="3457920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0070C0"/>
                </a:solidFill>
              </a:rPr>
              <a:t>Lady Victoria/</a:t>
            </a:r>
          </a:p>
          <a:p>
            <a:r>
              <a:rPr lang="en-GB" sz="900" dirty="0" err="1" smtClean="0">
                <a:solidFill>
                  <a:srgbClr val="0070C0"/>
                </a:solidFill>
              </a:rPr>
              <a:t>Lingerwood</a:t>
            </a:r>
            <a:endParaRPr lang="en-GB" sz="900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98391" y="3154141"/>
            <a:ext cx="7412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err="1" smtClean="0">
                <a:solidFill>
                  <a:srgbClr val="FF0000"/>
                </a:solidFill>
              </a:rPr>
              <a:t>Lingerwood</a:t>
            </a:r>
            <a:r>
              <a:rPr lang="en-GB" sz="900" dirty="0" smtClean="0">
                <a:solidFill>
                  <a:srgbClr val="FF0000"/>
                </a:solidFill>
              </a:rPr>
              <a:t>/</a:t>
            </a:r>
            <a:r>
              <a:rPr lang="en-GB" sz="900" dirty="0" err="1">
                <a:solidFill>
                  <a:srgbClr val="FF0000"/>
                </a:solidFill>
              </a:rPr>
              <a:t>Easthouse</a:t>
            </a:r>
            <a:endParaRPr lang="en-GB" sz="900" dirty="0">
              <a:solidFill>
                <a:srgbClr val="FF0000"/>
              </a:solidFill>
            </a:endParaRPr>
          </a:p>
          <a:p>
            <a:endParaRPr lang="en-GB" sz="900" dirty="0">
              <a:solidFill>
                <a:srgbClr val="FF00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407499" y="2961675"/>
            <a:ext cx="5854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 smtClean="0">
                <a:solidFill>
                  <a:schemeClr val="accent6">
                    <a:lumMod val="50000"/>
                  </a:schemeClr>
                </a:solidFill>
              </a:rPr>
              <a:t>Arniston</a:t>
            </a:r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066265" y="3439940"/>
            <a:ext cx="579829" cy="598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tangle 41"/>
          <p:cNvSpPr/>
          <p:nvPr/>
        </p:nvSpPr>
        <p:spPr>
          <a:xfrm>
            <a:off x="7646094" y="3199960"/>
            <a:ext cx="804520" cy="35191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8735335" y="2900968"/>
            <a:ext cx="403707" cy="3404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/>
          <p:cNvSpPr/>
          <p:nvPr/>
        </p:nvSpPr>
        <p:spPr>
          <a:xfrm>
            <a:off x="8906559" y="2559890"/>
            <a:ext cx="562501" cy="3404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 48"/>
          <p:cNvSpPr/>
          <p:nvPr/>
        </p:nvSpPr>
        <p:spPr>
          <a:xfrm>
            <a:off x="8007740" y="2861304"/>
            <a:ext cx="673339" cy="33740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10407210" y="2508506"/>
            <a:ext cx="9236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>
                <a:solidFill>
                  <a:srgbClr val="7030A0"/>
                </a:solidFill>
              </a:rPr>
              <a:t>Newton Grange</a:t>
            </a:r>
            <a:endParaRPr lang="en-GB" sz="900" dirty="0">
              <a:solidFill>
                <a:srgbClr val="7030A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524875" y="2219440"/>
            <a:ext cx="182608" cy="272361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Rectangle 53"/>
          <p:cNvSpPr/>
          <p:nvPr/>
        </p:nvSpPr>
        <p:spPr>
          <a:xfrm>
            <a:off x="8186985" y="2523588"/>
            <a:ext cx="684083" cy="337402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Rectangle 54"/>
          <p:cNvSpPr/>
          <p:nvPr/>
        </p:nvSpPr>
        <p:spPr>
          <a:xfrm>
            <a:off x="8742974" y="2188880"/>
            <a:ext cx="631456" cy="332600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TextBox 55"/>
          <p:cNvSpPr txBox="1"/>
          <p:nvPr/>
        </p:nvSpPr>
        <p:spPr>
          <a:xfrm>
            <a:off x="10407499" y="2260969"/>
            <a:ext cx="6751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Newbattle</a:t>
            </a:r>
            <a:endParaRPr lang="en-GB" sz="9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330188" y="2216433"/>
            <a:ext cx="141670" cy="275368"/>
          </a:xfrm>
          <a:prstGeom prst="rect">
            <a:avLst/>
          </a:prstGeom>
          <a:noFill/>
          <a:ln w="95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8395881" y="1931808"/>
            <a:ext cx="1257811" cy="252886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9408393" y="2219440"/>
            <a:ext cx="400825" cy="340450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8007740" y="3600223"/>
            <a:ext cx="591101" cy="104728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/>
          <p:cNvSpPr txBox="1"/>
          <p:nvPr/>
        </p:nvSpPr>
        <p:spPr>
          <a:xfrm>
            <a:off x="7298305" y="149140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Victoria and </a:t>
            </a:r>
          </a:p>
          <a:p>
            <a:r>
              <a:rPr lang="en-GB" sz="900" dirty="0" smtClean="0"/>
              <a:t>Dicken’s shafts</a:t>
            </a:r>
            <a:endParaRPr lang="en-GB" sz="900" dirty="0"/>
          </a:p>
        </p:txBody>
      </p:sp>
      <p:sp>
        <p:nvSpPr>
          <p:cNvPr id="62" name="Rectangle 61"/>
          <p:cNvSpPr/>
          <p:nvPr/>
        </p:nvSpPr>
        <p:spPr>
          <a:xfrm>
            <a:off x="9737924" y="1840049"/>
            <a:ext cx="45719" cy="38147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extBox 62"/>
          <p:cNvSpPr txBox="1"/>
          <p:nvPr/>
        </p:nvSpPr>
        <p:spPr>
          <a:xfrm>
            <a:off x="9620509" y="1627406"/>
            <a:ext cx="7745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Emily’s shaft</a:t>
            </a:r>
            <a:endParaRPr lang="en-GB" sz="900" dirty="0"/>
          </a:p>
        </p:txBody>
      </p:sp>
      <p:sp>
        <p:nvSpPr>
          <p:cNvPr id="65" name="TextBox 64"/>
          <p:cNvSpPr txBox="1"/>
          <p:nvPr/>
        </p:nvSpPr>
        <p:spPr>
          <a:xfrm>
            <a:off x="8383905" y="2093064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?</a:t>
            </a:r>
            <a:endParaRPr lang="en-GB" sz="900" dirty="0"/>
          </a:p>
        </p:txBody>
      </p:sp>
      <p:sp>
        <p:nvSpPr>
          <p:cNvPr id="66" name="TextBox 65"/>
          <p:cNvSpPr txBox="1"/>
          <p:nvPr/>
        </p:nvSpPr>
        <p:spPr>
          <a:xfrm>
            <a:off x="8616958" y="2260969"/>
            <a:ext cx="2375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?</a:t>
            </a:r>
            <a:endParaRPr lang="en-GB" sz="900" dirty="0"/>
          </a:p>
        </p:txBody>
      </p:sp>
      <p:sp>
        <p:nvSpPr>
          <p:cNvPr id="67" name="TextBox 66"/>
          <p:cNvSpPr txBox="1"/>
          <p:nvPr/>
        </p:nvSpPr>
        <p:spPr>
          <a:xfrm>
            <a:off x="8925581" y="140297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err="1" smtClean="0"/>
              <a:t>Easthouse</a:t>
            </a:r>
            <a:r>
              <a:rPr lang="en-GB" sz="900" dirty="0" smtClean="0"/>
              <a:t> </a:t>
            </a:r>
          </a:p>
          <a:p>
            <a:r>
              <a:rPr lang="en-GB" sz="900" dirty="0" smtClean="0"/>
              <a:t>incline/shaft</a:t>
            </a:r>
            <a:endParaRPr lang="en-GB" sz="900" dirty="0"/>
          </a:p>
        </p:txBody>
      </p:sp>
      <p:sp>
        <p:nvSpPr>
          <p:cNvPr id="68" name="Rectangle 67"/>
          <p:cNvSpPr/>
          <p:nvPr/>
        </p:nvSpPr>
        <p:spPr>
          <a:xfrm>
            <a:off x="9232424" y="1831580"/>
            <a:ext cx="45719" cy="1041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7953326" y="2653280"/>
            <a:ext cx="233659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7953327" y="2994320"/>
            <a:ext cx="54256" cy="4571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 flipH="1">
            <a:off x="8429624" y="1835162"/>
            <a:ext cx="45719" cy="9246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/>
          <p:cNvSpPr/>
          <p:nvPr/>
        </p:nvSpPr>
        <p:spPr>
          <a:xfrm flipH="1">
            <a:off x="8758202" y="1830297"/>
            <a:ext cx="45719" cy="92460"/>
          </a:xfrm>
          <a:prstGeom prst="rect">
            <a:avLst/>
          </a:prstGeom>
          <a:solidFill>
            <a:srgbClr val="00B0F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Isosceles Triangle 72"/>
          <p:cNvSpPr/>
          <p:nvPr/>
        </p:nvSpPr>
        <p:spPr>
          <a:xfrm>
            <a:off x="1130201" y="1714247"/>
            <a:ext cx="49213" cy="57150"/>
          </a:xfrm>
          <a:prstGeom prst="triangl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/>
          <p:cNvSpPr txBox="1"/>
          <p:nvPr/>
        </p:nvSpPr>
        <p:spPr>
          <a:xfrm>
            <a:off x="838200" y="1482210"/>
            <a:ext cx="10102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Bilston Glen shaft</a:t>
            </a:r>
            <a:endParaRPr lang="en-GB" sz="900" dirty="0"/>
          </a:p>
        </p:txBody>
      </p:sp>
      <p:sp>
        <p:nvSpPr>
          <p:cNvPr id="76" name="Isosceles Triangle 75"/>
          <p:cNvSpPr/>
          <p:nvPr/>
        </p:nvSpPr>
        <p:spPr>
          <a:xfrm>
            <a:off x="9230676" y="1733008"/>
            <a:ext cx="49213" cy="57150"/>
          </a:xfrm>
          <a:prstGeom prst="triangl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Isosceles Triangle 76"/>
          <p:cNvSpPr/>
          <p:nvPr/>
        </p:nvSpPr>
        <p:spPr>
          <a:xfrm>
            <a:off x="8419224" y="1746735"/>
            <a:ext cx="49213" cy="57150"/>
          </a:xfrm>
          <a:prstGeom prst="triangl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33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085850"/>
            <a:ext cx="10106025" cy="468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928687"/>
            <a:ext cx="119729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526" y="229440"/>
            <a:ext cx="8966947" cy="6399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2490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23642" y="1601759"/>
            <a:ext cx="6207337" cy="373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Hydrological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2D/3D numerical model based on a lumped-parameter model approach, using</a:t>
            </a:r>
          </a:p>
          <a:p>
            <a:pPr lvl="1"/>
            <a:r>
              <a:rPr lang="en-GB" dirty="0" smtClean="0"/>
              <a:t>Exact location of the discharge </a:t>
            </a:r>
          </a:p>
          <a:p>
            <a:pPr lvl="1"/>
            <a:r>
              <a:rPr lang="en-GB" dirty="0" smtClean="0"/>
              <a:t>Representation of the flow path (i.e. sloping strata, roadways, shafts)</a:t>
            </a:r>
          </a:p>
          <a:p>
            <a:pPr lvl="1"/>
            <a:r>
              <a:rPr lang="en-GB" dirty="0" smtClean="0"/>
              <a:t>Include boundary conditions (i.e. lateral + source/sink terms)</a:t>
            </a:r>
          </a:p>
          <a:p>
            <a:pPr lvl="1"/>
            <a:r>
              <a:rPr lang="en-GB" dirty="0" smtClean="0"/>
              <a:t>Hydraulic parameters for each system feature (i.e. ‘ponds’)</a:t>
            </a:r>
          </a:p>
          <a:p>
            <a:pPr lvl="1"/>
            <a:r>
              <a:rPr lang="en-GB" dirty="0" smtClean="0"/>
              <a:t>Turbulent flow using pipe network model for larger flow pathways superimposed to aquifer (i.e. VSS) model to model interactions between aquifer (intact strata) and conduits in mined out areas.</a:t>
            </a:r>
            <a:endParaRPr lang="en-GB" dirty="0"/>
          </a:p>
          <a:p>
            <a:pPr lvl="1"/>
            <a:endParaRPr lang="en-GB" dirty="0" smtClean="0"/>
          </a:p>
          <a:p>
            <a:r>
              <a:rPr lang="en-GB" dirty="0" smtClean="0"/>
              <a:t>Inputs:</a:t>
            </a:r>
          </a:p>
          <a:p>
            <a:pPr lvl="1"/>
            <a:r>
              <a:rPr lang="en-GB" dirty="0" smtClean="0"/>
              <a:t>Precipitation/evaporation/transpiration</a:t>
            </a:r>
          </a:p>
          <a:p>
            <a:pPr lvl="1"/>
            <a:r>
              <a:rPr lang="en-GB" dirty="0" smtClean="0"/>
              <a:t>Spring discharge / well abstraction</a:t>
            </a:r>
          </a:p>
          <a:p>
            <a:pPr lvl="1"/>
            <a:r>
              <a:rPr lang="en-GB" dirty="0" smtClean="0"/>
              <a:t>Stream-aquifer interaction</a:t>
            </a:r>
          </a:p>
          <a:p>
            <a:pPr lvl="1"/>
            <a:r>
              <a:rPr lang="en-GB" dirty="0" smtClean="0"/>
              <a:t>Inflow from deeper aquifers / marine inflow / inflow from lateral ponds</a:t>
            </a:r>
            <a:endParaRPr lang="en-GB" dirty="0"/>
          </a:p>
          <a:p>
            <a:r>
              <a:rPr lang="en-GB" dirty="0" err="1" smtClean="0"/>
              <a:t>Ouputs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Water balance (= recharge rate) and water level time-series</a:t>
            </a:r>
          </a:p>
          <a:p>
            <a:pPr lvl="1"/>
            <a:r>
              <a:rPr lang="en-GB" dirty="0" smtClean="0"/>
              <a:t>Timing / volumetric flux of the surface discharge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8647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Thermal model – Model calibration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2778" y="1542635"/>
            <a:ext cx="3715957" cy="2433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78" y="4087447"/>
            <a:ext cx="3715957" cy="2428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353" y="1912815"/>
            <a:ext cx="1000125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5815" y="1714560"/>
            <a:ext cx="703487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2D models natural state (no pumping)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i.e. Bilston Glen / </a:t>
            </a:r>
            <a:r>
              <a:rPr lang="en-GB" dirty="0" err="1" smtClean="0"/>
              <a:t>Easthouse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Initial condition: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Initial head </a:t>
            </a:r>
            <a:r>
              <a:rPr lang="en-GB" dirty="0" smtClean="0"/>
              <a:t>at the end of mining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Estimated temperature gradient from literature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Simulation of flooding </a:t>
            </a:r>
            <a:r>
              <a:rPr lang="en-GB" dirty="0"/>
              <a:t>(based on water level time series)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Boundary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Thermal: constant surface/bottom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Water recharge: rainfall (+marine, aquifers, lateral mines)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Output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Time series of water level /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Vertical profile in shafts / borehole of: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smtClean="0"/>
              <a:t>Temperature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smtClean="0"/>
              <a:t>Salinity (related to 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Compare simulated time-series and profiles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Existing time series from discharge/monitoring points (i.e. shafts)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EC-T logs in shafts/boreholes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9237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Thermal model – Model calibration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75138" y="1539630"/>
            <a:ext cx="633827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2D models natural state (no pumping)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i.e. Bilston Glen / </a:t>
            </a:r>
            <a:r>
              <a:rPr lang="en-GB" dirty="0" err="1" smtClean="0"/>
              <a:t>Easthouses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Initial condition: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Initial head </a:t>
            </a:r>
            <a:r>
              <a:rPr lang="en-GB" dirty="0" smtClean="0"/>
              <a:t>at the end of mining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Estimated temperature gradient from literature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Simulation of flooding </a:t>
            </a:r>
            <a:r>
              <a:rPr lang="en-GB" dirty="0"/>
              <a:t>(based on water level time series)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Boundary conditions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Thermal: constant surface/bottom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Water recharge: rainfall (+marine, aquifers, lateral mines)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Output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Time series of water level / temperature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Vertical profile in shafts / borehole of: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smtClean="0"/>
              <a:t>Temperature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 smtClean="0"/>
              <a:t>Salinity (related to 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Compare simulated time-series and profiles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Existing time series from discharge/monitoring points (i.e. shafts)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EC-T logs in shafts/boreholes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765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Thermal model – Model calibration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15815" y="1714560"/>
            <a:ext cx="135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Data source: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147" y="2540000"/>
            <a:ext cx="1215192" cy="1481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506" y="1589132"/>
            <a:ext cx="3987343" cy="259987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031" y="1899226"/>
            <a:ext cx="10515600" cy="4351338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891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Thermal model – Model validation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Data covering PhD lifetime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6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Hydrological model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 smtClean="0"/>
              <a:t>Data:</a:t>
            </a:r>
          </a:p>
          <a:p>
            <a:pPr lvl="1"/>
            <a:r>
              <a:rPr lang="en-GB" dirty="0" err="1" smtClean="0"/>
              <a:t>Groudwater</a:t>
            </a:r>
            <a:r>
              <a:rPr lang="en-GB" dirty="0" smtClean="0"/>
              <a:t> levels</a:t>
            </a:r>
          </a:p>
          <a:p>
            <a:pPr lvl="1"/>
            <a:r>
              <a:rPr lang="en-GB" dirty="0" smtClean="0"/>
              <a:t>Pumping rates</a:t>
            </a:r>
          </a:p>
          <a:p>
            <a:pPr lvl="1"/>
            <a:r>
              <a:rPr lang="en-GB" dirty="0" smtClean="0"/>
              <a:t>Recharge rates</a:t>
            </a:r>
          </a:p>
          <a:p>
            <a:pPr lvl="1"/>
            <a:r>
              <a:rPr lang="en-GB" dirty="0" smtClean="0"/>
              <a:t>Seam elevation and location of outcrops</a:t>
            </a:r>
          </a:p>
          <a:p>
            <a:pPr lvl="1"/>
            <a:r>
              <a:rPr lang="en-GB" dirty="0" smtClean="0"/>
              <a:t>Strata type and thickness</a:t>
            </a:r>
          </a:p>
          <a:p>
            <a:pPr lvl="1"/>
            <a:r>
              <a:rPr lang="en-GB" dirty="0" smtClean="0"/>
              <a:t>Location of workings / major roadways</a:t>
            </a:r>
          </a:p>
          <a:p>
            <a:pPr lvl="1"/>
            <a:r>
              <a:rPr lang="en-GB" dirty="0" smtClean="0"/>
              <a:t>Boundary conditions (i.e. fixed head / flow)</a:t>
            </a:r>
          </a:p>
          <a:p>
            <a:pPr lvl="1"/>
            <a:r>
              <a:rPr lang="en-GB" dirty="0" smtClean="0"/>
              <a:t>For aquifer model:</a:t>
            </a:r>
          </a:p>
          <a:p>
            <a:pPr lvl="2"/>
            <a:r>
              <a:rPr lang="en-GB" dirty="0" smtClean="0"/>
              <a:t>Porosity</a:t>
            </a:r>
          </a:p>
          <a:p>
            <a:pPr lvl="2"/>
            <a:r>
              <a:rPr lang="en-GB" dirty="0" smtClean="0"/>
              <a:t>Specific yield / storage</a:t>
            </a:r>
          </a:p>
          <a:p>
            <a:pPr lvl="2"/>
            <a:r>
              <a:rPr lang="en-GB" dirty="0" smtClean="0"/>
              <a:t>Hydraulic conductivity</a:t>
            </a:r>
          </a:p>
          <a:p>
            <a:pPr lvl="2"/>
            <a:r>
              <a:rPr lang="en-GB" dirty="0" smtClean="0"/>
              <a:t>Unsaturated zone parameters </a:t>
            </a:r>
          </a:p>
          <a:p>
            <a:pPr lvl="1"/>
            <a:r>
              <a:rPr lang="en-GB" dirty="0" smtClean="0"/>
              <a:t>For pipe network:</a:t>
            </a:r>
          </a:p>
          <a:p>
            <a:pPr lvl="2"/>
            <a:r>
              <a:rPr lang="en-GB" dirty="0" smtClean="0"/>
              <a:t>Pipe length, diameter, roughness</a:t>
            </a:r>
          </a:p>
          <a:p>
            <a:pPr lvl="2"/>
            <a:r>
              <a:rPr lang="en-GB" dirty="0" smtClean="0"/>
              <a:t>Node elevation</a:t>
            </a:r>
          </a:p>
          <a:p>
            <a:pPr lvl="2"/>
            <a:r>
              <a:rPr lang="en-GB" dirty="0" smtClean="0"/>
              <a:t>Location and elevation of fixed heads</a:t>
            </a:r>
          </a:p>
          <a:p>
            <a:r>
              <a:rPr lang="en-GB" dirty="0" smtClean="0"/>
              <a:t>Recharge rate : R=[P-ET-S]-</a:t>
            </a:r>
            <a:r>
              <a:rPr lang="en-GB" dirty="0" err="1" smtClean="0"/>
              <a:t>SMDt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93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Required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Flooding data (water level TS / flow rates)</a:t>
            </a:r>
          </a:p>
          <a:p>
            <a:r>
              <a:rPr lang="en-GB" dirty="0" smtClean="0"/>
              <a:t>Pumping / abstraction rates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871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Statistical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Cross correlate temperature at each site (sort out by measurement type) with</a:t>
            </a:r>
          </a:p>
          <a:p>
            <a:pPr lvl="1"/>
            <a:r>
              <a:rPr lang="en-GB" dirty="0" smtClean="0"/>
              <a:t>Geology</a:t>
            </a:r>
          </a:p>
          <a:p>
            <a:pPr lvl="1"/>
            <a:r>
              <a:rPr lang="en-GB" dirty="0" smtClean="0"/>
              <a:t>Proximity of fault / dyke / granite</a:t>
            </a:r>
          </a:p>
          <a:p>
            <a:pPr lvl="1"/>
            <a:r>
              <a:rPr lang="en-GB" dirty="0" err="1" smtClean="0"/>
              <a:t>Reharge</a:t>
            </a:r>
            <a:r>
              <a:rPr lang="en-GB" dirty="0" smtClean="0"/>
              <a:t> rate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7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Thermal model – Model set up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dirty="0" smtClean="0"/>
                  <a:t>2D model</a:t>
                </a:r>
              </a:p>
              <a:p>
                <a:r>
                  <a:rPr lang="en-GB" dirty="0" smtClean="0"/>
                  <a:t>Worked area</a:t>
                </a:r>
              </a:p>
              <a:p>
                <a:pPr lvl="1"/>
                <a:r>
                  <a:rPr lang="en-GB" dirty="0" smtClean="0"/>
                  <a:t>Porosity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𝑣𝑜𝑖𝑑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𝑚𝑖𝑛𝑒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𝑣𝑜𝑙𝑢𝑚𝑒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 smtClean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𝑣𝑜𝑖𝑑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𝑤𝑜𝑟𝑘𝑒𝑑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𝑠𝑒𝑎𝑚</m:t>
                                </m:r>
                              </m:sub>
                            </m:s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𝑤𝑜𝑟𝑘𝑒𝑑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𝑠𝑒𝑎𝑚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dirty="0" smtClean="0"/>
                  <a:t> with n the number of workings in the considered mine volume, A the working area and h the worked seam thickness. </a:t>
                </a:r>
              </a:p>
              <a:p>
                <a:r>
                  <a:rPr lang="en-GB" dirty="0" smtClean="0"/>
                  <a:t>Roadway: high conductivity pathway between </a:t>
                </a:r>
                <a:r>
                  <a:rPr lang="en-GB" i="1" dirty="0" smtClean="0"/>
                  <a:t>mine volumes</a:t>
                </a:r>
                <a:r>
                  <a:rPr lang="en-GB" dirty="0" smtClean="0"/>
                  <a:t>, representing connections between different mines and/or mined parts of a same mine (if large extent)</a:t>
                </a:r>
              </a:p>
              <a:p>
                <a:pPr lvl="1"/>
                <a:r>
                  <a:rPr lang="en-GB" dirty="0" smtClean="0"/>
                  <a:t>Shafts</a:t>
                </a:r>
              </a:p>
              <a:p>
                <a:pPr lvl="1"/>
                <a:r>
                  <a:rPr lang="en-GB" dirty="0" smtClean="0"/>
                  <a:t>Roadway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4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6870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Thermal model – Model set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Required data</a:t>
            </a:r>
          </a:p>
          <a:p>
            <a:pPr lvl="1"/>
            <a:r>
              <a:rPr lang="en-GB" dirty="0" smtClean="0"/>
              <a:t>Underground working </a:t>
            </a:r>
            <a:r>
              <a:rPr lang="en-GB" dirty="0" err="1" smtClean="0"/>
              <a:t>shapefile</a:t>
            </a:r>
            <a:r>
              <a:rPr lang="en-GB" dirty="0" smtClean="0"/>
              <a:t>:</a:t>
            </a:r>
          </a:p>
          <a:p>
            <a:pPr lvl="2"/>
            <a:r>
              <a:rPr lang="en-GB" dirty="0" smtClean="0"/>
              <a:t>Area</a:t>
            </a:r>
          </a:p>
          <a:p>
            <a:pPr lvl="2"/>
            <a:r>
              <a:rPr lang="en-GB" dirty="0" smtClean="0"/>
              <a:t>Seam thickness</a:t>
            </a:r>
          </a:p>
          <a:p>
            <a:pPr lvl="2"/>
            <a:r>
              <a:rPr lang="en-GB" dirty="0" smtClean="0"/>
              <a:t>Depth min / depth max </a:t>
            </a:r>
          </a:p>
          <a:p>
            <a:pPr lvl="2"/>
            <a:r>
              <a:rPr lang="en-GB" dirty="0" smtClean="0"/>
              <a:t>Dip</a:t>
            </a:r>
          </a:p>
          <a:p>
            <a:pPr lvl="2"/>
            <a:r>
              <a:rPr lang="en-GB" dirty="0" smtClean="0"/>
              <a:t>Type (total / partial extraction)</a:t>
            </a:r>
          </a:p>
          <a:p>
            <a:pPr lvl="2"/>
            <a:r>
              <a:rPr lang="en-GB" dirty="0" smtClean="0"/>
              <a:t>Colliery name</a:t>
            </a:r>
          </a:p>
          <a:p>
            <a:pPr lvl="1"/>
            <a:r>
              <a:rPr lang="en-GB" dirty="0" smtClean="0"/>
              <a:t>Roadway</a:t>
            </a:r>
          </a:p>
          <a:p>
            <a:pPr lvl="1"/>
            <a:r>
              <a:rPr lang="en-GB" dirty="0" smtClean="0"/>
              <a:t>Mine entries (shafts, staple shafts, </a:t>
            </a:r>
            <a:r>
              <a:rPr lang="en-GB" dirty="0" err="1" smtClean="0"/>
              <a:t>adits</a:t>
            </a:r>
            <a:r>
              <a:rPr lang="en-GB" dirty="0" smtClean="0"/>
              <a:t>)</a:t>
            </a:r>
          </a:p>
          <a:p>
            <a:r>
              <a:rPr lang="en-GB" dirty="0" smtClean="0"/>
              <a:t>Identify monitoring points and data available at those points (total time period and data type)</a:t>
            </a:r>
          </a:p>
          <a:p>
            <a:r>
              <a:rPr lang="en-GB" dirty="0" smtClean="0"/>
              <a:t>Identify all connections between surface discharges and underground workings</a:t>
            </a:r>
          </a:p>
        </p:txBody>
      </p:sp>
    </p:spTree>
    <p:extLst>
      <p:ext uri="{BB962C8B-B14F-4D97-AF65-F5344CB8AC3E}">
        <p14:creationId xmlns:p14="http://schemas.microsoft.com/office/powerpoint/2010/main" val="242295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set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M</a:t>
            </a:r>
            <a:r>
              <a:rPr lang="en-GB" dirty="0" smtClean="0"/>
              <a:t>erge corresponding working polygon</a:t>
            </a:r>
          </a:p>
          <a:p>
            <a:r>
              <a:rPr lang="en-GB" dirty="0" smtClean="0"/>
              <a:t>Extract points around </a:t>
            </a:r>
            <a:r>
              <a:rPr lang="en-GB" dirty="0" err="1" smtClean="0"/>
              <a:t>shpefiles</a:t>
            </a:r>
            <a:r>
              <a:rPr lang="en-GB" dirty="0" smtClean="0"/>
              <a:t> (X, Y)</a:t>
            </a:r>
          </a:p>
          <a:p>
            <a:r>
              <a:rPr lang="en-GB" dirty="0" smtClean="0"/>
              <a:t>Calculate depth at each points using dip</a:t>
            </a:r>
          </a:p>
          <a:p>
            <a:r>
              <a:rPr lang="en-GB" dirty="0" smtClean="0"/>
              <a:t>Import in </a:t>
            </a:r>
            <a:r>
              <a:rPr lang="en-GB" dirty="0" err="1" smtClean="0"/>
              <a:t>gmsh</a:t>
            </a:r>
            <a:endParaRPr lang="en-GB" dirty="0" smtClean="0"/>
          </a:p>
          <a:p>
            <a:r>
              <a:rPr lang="en-GB" dirty="0" smtClean="0"/>
              <a:t>Calculate initial void volume at each point (sum of working layers vertically)</a:t>
            </a:r>
          </a:p>
          <a:p>
            <a:r>
              <a:rPr lang="en-GB" dirty="0" smtClean="0"/>
              <a:t>Calculate expected amount of subsidence</a:t>
            </a:r>
          </a:p>
          <a:p>
            <a:r>
              <a:rPr lang="en-GB" dirty="0" smtClean="0"/>
              <a:t>Determine residual void volume</a:t>
            </a:r>
          </a:p>
          <a:p>
            <a:r>
              <a:rPr lang="en-GB" dirty="0" smtClean="0"/>
              <a:t>Statistical distribution with depth</a:t>
            </a:r>
          </a:p>
          <a:p>
            <a:r>
              <a:rPr lang="en-GB" dirty="0" smtClean="0"/>
              <a:t>Output main workings</a:t>
            </a:r>
          </a:p>
          <a:p>
            <a:r>
              <a:rPr lang="en-GB" dirty="0" smtClean="0"/>
              <a:t>Connect each roadway to production/injection well</a:t>
            </a:r>
          </a:p>
          <a:p>
            <a:r>
              <a:rPr lang="en-GB" dirty="0" smtClean="0"/>
              <a:t>Determine initial and BC</a:t>
            </a:r>
          </a:p>
          <a:p>
            <a:r>
              <a:rPr lang="en-GB" dirty="0" smtClean="0"/>
              <a:t>Calibrate model with flooding TS / temperature prod and/or discharge flow rate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430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19"/>
          <a:stretch/>
        </p:blipFill>
        <p:spPr>
          <a:xfrm>
            <a:off x="0" y="2197768"/>
            <a:ext cx="6622281" cy="4186991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68"/>
          <a:stretch/>
        </p:blipFill>
        <p:spPr>
          <a:xfrm>
            <a:off x="6622281" y="2566737"/>
            <a:ext cx="4973053" cy="394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7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694</Words>
  <Application>Microsoft Office PowerPoint</Application>
  <PresentationFormat>Widescreen</PresentationFormat>
  <Paragraphs>141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Model notes</vt:lpstr>
      <vt:lpstr>Hydrological model</vt:lpstr>
      <vt:lpstr>Hydrological model</vt:lpstr>
      <vt:lpstr>Required data</vt:lpstr>
      <vt:lpstr>Statistical analysis</vt:lpstr>
      <vt:lpstr>Thermal model – Model set up</vt:lpstr>
      <vt:lpstr>Thermal model – Model set up</vt:lpstr>
      <vt:lpstr>Model set 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model – Model calibration</vt:lpstr>
      <vt:lpstr>Thermal model – Model calibration</vt:lpstr>
      <vt:lpstr>Thermal model – Model calibration</vt:lpstr>
      <vt:lpstr>Thermal model – Model validation</vt:lpstr>
    </vt:vector>
  </TitlesOfParts>
  <Company>The Coal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Mylène Receveur</dc:creator>
  <cp:lastModifiedBy>Mylène Receveur</cp:lastModifiedBy>
  <cp:revision>33</cp:revision>
  <dcterms:created xsi:type="dcterms:W3CDTF">2020-01-20T13:59:43Z</dcterms:created>
  <dcterms:modified xsi:type="dcterms:W3CDTF">2020-01-30T18:52:39Z</dcterms:modified>
</cp:coreProperties>
</file>